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0" r:id="rId2"/>
    <p:sldId id="288" r:id="rId3"/>
    <p:sldId id="327" r:id="rId4"/>
    <p:sldId id="328" r:id="rId5"/>
    <p:sldId id="329" r:id="rId6"/>
    <p:sldId id="319" r:id="rId7"/>
    <p:sldId id="356" r:id="rId8"/>
    <p:sldId id="311" r:id="rId9"/>
    <p:sldId id="357" r:id="rId10"/>
    <p:sldId id="348" r:id="rId11"/>
    <p:sldId id="349" r:id="rId12"/>
    <p:sldId id="350" r:id="rId13"/>
    <p:sldId id="320" r:id="rId14"/>
    <p:sldId id="315" r:id="rId15"/>
    <p:sldId id="312" r:id="rId16"/>
    <p:sldId id="313" r:id="rId17"/>
    <p:sldId id="314" r:id="rId18"/>
    <p:sldId id="351" r:id="rId19"/>
    <p:sldId id="352" r:id="rId20"/>
    <p:sldId id="353" r:id="rId21"/>
    <p:sldId id="354" r:id="rId22"/>
    <p:sldId id="355" r:id="rId23"/>
    <p:sldId id="322" r:id="rId24"/>
    <p:sldId id="317" r:id="rId25"/>
    <p:sldId id="323" r:id="rId26"/>
    <p:sldId id="324" r:id="rId27"/>
    <p:sldId id="325" r:id="rId28"/>
    <p:sldId id="326" r:id="rId29"/>
    <p:sldId id="30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9A0B8C7A-C9C0-B94F-A9FB-CCD2E2CBEA15}">
          <p14:sldIdLst>
            <p14:sldId id="260"/>
            <p14:sldId id="288"/>
            <p14:sldId id="327"/>
            <p14:sldId id="328"/>
            <p14:sldId id="329"/>
            <p14:sldId id="319"/>
            <p14:sldId id="356"/>
            <p14:sldId id="311"/>
            <p14:sldId id="357"/>
            <p14:sldId id="348"/>
            <p14:sldId id="349"/>
            <p14:sldId id="350"/>
            <p14:sldId id="320"/>
            <p14:sldId id="315"/>
            <p14:sldId id="312"/>
            <p14:sldId id="313"/>
            <p14:sldId id="314"/>
            <p14:sldId id="351"/>
            <p14:sldId id="352"/>
            <p14:sldId id="353"/>
            <p14:sldId id="354"/>
            <p14:sldId id="355"/>
            <p14:sldId id="322"/>
            <p14:sldId id="317"/>
            <p14:sldId id="323"/>
            <p14:sldId id="324"/>
            <p14:sldId id="325"/>
            <p14:sldId id="326"/>
            <p14:sldId id="301"/>
          </p14:sldIdLst>
        </p14:section>
        <p14:section name="Placeholder Layouts" id="{5BEC25FF-7F29-2943-A432-7FFF68D68758}">
          <p14:sldIdLst/>
        </p14:section>
        <p14:section name="Standard Layouts" id="{F9EF3464-936C-014C-A632-CE56507E9B00}">
          <p14:sldIdLst/>
        </p14:section>
        <p14:section name="Charts" id="{52C98C5D-227F-4142-AA74-55937EFDFBCC}">
          <p14:sldIdLst/>
        </p14:section>
        <p14:section name="Impact Slides" id="{CAED85A7-BC6B-6E4E-A73A-F4501BB66642}">
          <p14:sldIdLst/>
        </p14:section>
        <p14:section name="Common Graphic Elements" id="{0023C3F2-59FE-9845-A788-3BF002CBE98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A52B"/>
    <a:srgbClr val="63666A"/>
    <a:srgbClr val="BBBCBC"/>
    <a:srgbClr val="041E42"/>
    <a:srgbClr val="003D81"/>
    <a:srgbClr val="9CA09C"/>
    <a:srgbClr val="4A4C4D"/>
    <a:srgbClr val="00A4CC"/>
    <a:srgbClr val="011B39"/>
    <a:srgbClr val="003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67219" autoAdjust="0"/>
  </p:normalViewPr>
  <p:slideViewPr>
    <p:cSldViewPr snapToGrid="0" snapToObjects="1">
      <p:cViewPr varScale="1">
        <p:scale>
          <a:sx n="78" d="100"/>
          <a:sy n="78" d="100"/>
        </p:scale>
        <p:origin x="15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2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3AA83-0331-A946-ADDB-F287CC1969EF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CF24-3E22-D241-8907-2A37EE42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2523-9D72-CB41-8D09-2C15EA0C0F3C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852F-C953-3445-B10C-3B6B94EB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9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17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4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18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 from https://</a:t>
            </a:r>
            <a:r>
              <a:rPr lang="en-US" dirty="0" err="1"/>
              <a:t>datamanagement.iu.edu</a:t>
            </a:r>
            <a:r>
              <a:rPr lang="en-US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53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6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3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90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9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2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94" y="530103"/>
            <a:ext cx="5267656" cy="1731951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896" y="2479367"/>
            <a:ext cx="5267655" cy="978607"/>
          </a:xfrm>
        </p:spPr>
        <p:txBody>
          <a:bodyPr>
            <a:normAutofit/>
          </a:bodyPr>
          <a:lstStyle>
            <a:lvl1pPr marL="0" indent="0" algn="l">
              <a:buNone/>
              <a:defRPr sz="2251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7896" y="6124651"/>
            <a:ext cx="393097" cy="365125"/>
          </a:xfrm>
        </p:spPr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474" y="1686737"/>
            <a:ext cx="8686426" cy="426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95"/>
            <a:ext cx="2166730" cy="86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8CE6B-3838-8645-ACEB-ED077F51C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69" y="341769"/>
            <a:ext cx="1716531" cy="4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7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896" y="6070861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4928135" y="6262916"/>
            <a:ext cx="3903964" cy="4245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342991" rtl="0" eaLnBrk="1" latinLnBrk="0" hangingPunct="1">
        <a:spcBef>
          <a:spcPct val="0"/>
        </a:spcBef>
        <a:buNone/>
        <a:defRPr sz="2701" b="1" i="0" kern="1200">
          <a:solidFill>
            <a:srgbClr val="002D50"/>
          </a:solidFill>
          <a:latin typeface="Helvetica Neue"/>
          <a:ea typeface="+mj-ea"/>
          <a:cs typeface="Helvetica Neue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Adobe Caslon Pro"/>
          <a:ea typeface="+mn-ea"/>
          <a:cs typeface="Adobe Caslon Pro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b="0" i="0" kern="1200">
          <a:solidFill>
            <a:schemeClr val="tx1"/>
          </a:solidFill>
          <a:latin typeface="Adobe Caslon Pro"/>
          <a:ea typeface="+mn-ea"/>
          <a:cs typeface="Adobe Caslon Pro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dobe Caslon Pro"/>
          <a:ea typeface="+mn-ea"/>
          <a:cs typeface="Adobe Caslon Pro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d106.github.io/intro2R/lectures.html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Science Basics in R:</a:t>
            </a:r>
          </a:p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Day 2: Data 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Structures in R</a:t>
            </a:r>
          </a:p>
        </p:txBody>
      </p:sp>
    </p:spTree>
    <p:extLst>
      <p:ext uri="{BB962C8B-B14F-4D97-AF65-F5344CB8AC3E}">
        <p14:creationId xmlns:p14="http://schemas.microsoft.com/office/powerpoint/2010/main" val="3202202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389764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3449433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Data cleaning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5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93900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View your dataset in RStudio</a:t>
            </a:r>
          </a:p>
        </p:txBody>
      </p:sp>
    </p:spTree>
    <p:extLst>
      <p:ext uri="{BB962C8B-B14F-4D97-AF65-F5344CB8AC3E}">
        <p14:creationId xmlns:p14="http://schemas.microsoft.com/office/powerpoint/2010/main" val="2614115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908492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Ask questions about your data</a:t>
            </a:r>
          </a:p>
        </p:txBody>
      </p:sp>
    </p:spTree>
    <p:extLst>
      <p:ext uri="{BB962C8B-B14F-4D97-AF65-F5344CB8AC3E}">
        <p14:creationId xmlns:p14="http://schemas.microsoft.com/office/powerpoint/2010/main" val="2484998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Some useful sources of global public health data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5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WHO Global Health Observatory</a:t>
            </a:r>
          </a:p>
          <a:p>
            <a:r>
              <a:rPr lang="en-US" sz="3200" i="1" dirty="0"/>
              <a:t>https://</a:t>
            </a:r>
            <a:r>
              <a:rPr lang="en-US" sz="3200" i="1" dirty="0" err="1"/>
              <a:t>www.who.int</a:t>
            </a:r>
            <a:r>
              <a:rPr lang="en-US" sz="3200" i="1" dirty="0"/>
              <a:t>/data/</a:t>
            </a:r>
            <a:r>
              <a:rPr lang="en-US" sz="3200" i="1" dirty="0" err="1"/>
              <a:t>gho</a:t>
            </a:r>
            <a:endParaRPr lang="en-US" sz="3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51815-D230-6DA3-EA73-99D41D60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8" y="1612668"/>
            <a:ext cx="8754644" cy="31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3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Goals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CC09A-460B-AC0E-16BF-B9DEE9EE6DAA}"/>
              </a:ext>
            </a:extLst>
          </p:cNvPr>
          <p:cNvSpPr txBox="1"/>
          <p:nvPr/>
        </p:nvSpPr>
        <p:spPr>
          <a:xfrm>
            <a:off x="429869" y="1230992"/>
            <a:ext cx="828426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Understand </a:t>
            </a:r>
            <a:r>
              <a:rPr lang="en-US" sz="2600" dirty="0"/>
              <a:t>what data management is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Identify</a:t>
            </a:r>
            <a:r>
              <a:rPr lang="en-US" sz="2600" dirty="0"/>
              <a:t> some interesting sources of healthcare and public health data (if you don’t already have your own)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Load and clean</a:t>
            </a:r>
            <a:r>
              <a:rPr lang="en-US" sz="2600" dirty="0"/>
              <a:t> your first dataset in 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Learn about and implement </a:t>
            </a:r>
            <a:r>
              <a:rPr lang="en-US" sz="2600" dirty="0"/>
              <a:t>best practices for: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documenting your code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dictionaries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Doing reproducible research in R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891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79B0D-D650-2BB7-4974-7307466D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665515"/>
            <a:ext cx="8282666" cy="383198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5BC68DF-1870-AE0A-FB82-3F1E68EB474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OECD Health Data Repository</a:t>
            </a:r>
          </a:p>
          <a:p>
            <a:r>
              <a:rPr lang="en-US" sz="3200" i="1" dirty="0"/>
              <a:t>https://</a:t>
            </a:r>
            <a:r>
              <a:rPr lang="en-US" sz="3200" i="1" dirty="0" err="1"/>
              <a:t>data.oecd.org</a:t>
            </a:r>
            <a:r>
              <a:rPr lang="en-US" sz="3200" i="1" dirty="0"/>
              <a:t>/</a:t>
            </a:r>
            <a:r>
              <a:rPr lang="en-US" sz="3200" i="1" dirty="0" err="1"/>
              <a:t>health.htm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37685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5BC68DF-1870-AE0A-FB82-3F1E68EB474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Global Database</a:t>
            </a:r>
          </a:p>
          <a:p>
            <a:r>
              <a:rPr lang="en-US" sz="3200" i="1" dirty="0"/>
              <a:t>https://</a:t>
            </a:r>
            <a:r>
              <a:rPr lang="en-US" sz="3200" i="1" dirty="0" err="1"/>
              <a:t>unstats.un.org</a:t>
            </a:r>
            <a:r>
              <a:rPr lang="en-US" sz="3200" i="1" dirty="0"/>
              <a:t>/</a:t>
            </a:r>
            <a:r>
              <a:rPr lang="en-US" sz="3200" i="1" dirty="0" err="1"/>
              <a:t>sdgs</a:t>
            </a:r>
            <a:r>
              <a:rPr lang="en-US" sz="3200" i="1" dirty="0"/>
              <a:t>/</a:t>
            </a:r>
            <a:r>
              <a:rPr lang="en-US" sz="3200" i="1" dirty="0" err="1"/>
              <a:t>dataportal</a:t>
            </a:r>
            <a:endParaRPr lang="en-US" sz="3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0E549-D049-C9DB-B230-70096CEB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1126"/>
            <a:ext cx="7772400" cy="34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61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39D73-70F4-B0A0-E897-5CE0F5EB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3" y="1449381"/>
            <a:ext cx="8262257" cy="434264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OCHA Humanitarian Data Exchange</a:t>
            </a:r>
          </a:p>
          <a:p>
            <a:r>
              <a:rPr lang="en-US" sz="3200" i="1" dirty="0"/>
              <a:t>https://</a:t>
            </a:r>
            <a:r>
              <a:rPr lang="en-US" sz="3200" i="1" dirty="0" err="1"/>
              <a:t>data.humdata.org</a:t>
            </a:r>
            <a:r>
              <a:rPr lang="en-US" sz="3200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41815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Documenting your data, code, and results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0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826674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</a:t>
            </a:r>
            <a:r>
              <a:rPr lang="en-US" sz="3200" dirty="0" err="1"/>
              <a:t>datsets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6023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code</a:t>
            </a:r>
          </a:p>
        </p:txBody>
      </p:sp>
    </p:spTree>
    <p:extLst>
      <p:ext uri="{BB962C8B-B14F-4D97-AF65-F5344CB8AC3E}">
        <p14:creationId xmlns:p14="http://schemas.microsoft.com/office/powerpoint/2010/main" val="4098021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Reproducible results</a:t>
            </a:r>
          </a:p>
        </p:txBody>
      </p:sp>
    </p:spTree>
    <p:extLst>
      <p:ext uri="{BB962C8B-B14F-4D97-AF65-F5344CB8AC3E}">
        <p14:creationId xmlns:p14="http://schemas.microsoft.com/office/powerpoint/2010/main" val="343545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Open-source science</a:t>
            </a:r>
          </a:p>
        </p:txBody>
      </p:sp>
    </p:spTree>
    <p:extLst>
      <p:ext uri="{BB962C8B-B14F-4D97-AF65-F5344CB8AC3E}">
        <p14:creationId xmlns:p14="http://schemas.microsoft.com/office/powerpoint/2010/main" val="211957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0"/>
            <a:ext cx="7914030" cy="15877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Thank you!</a:t>
            </a:r>
          </a:p>
          <a:p>
            <a:endParaRPr lang="en-US" sz="3200" dirty="0"/>
          </a:p>
          <a:p>
            <a:r>
              <a:rPr lang="en-US" sz="3200" dirty="0"/>
              <a:t>See you tomorrow.</a:t>
            </a:r>
          </a:p>
          <a:p>
            <a:r>
              <a:rPr lang="en-US" sz="2400" i="1" dirty="0"/>
              <a:t>Please come with a fully charged laptop.</a:t>
            </a:r>
          </a:p>
          <a:p>
            <a:endParaRPr lang="en-US" sz="320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r>
              <a:rPr lang="en-US" sz="1600" b="0" dirty="0"/>
              <a:t>Lecture and course material adapted from Intro to R materials created by Alex Douglas, available online </a:t>
            </a:r>
            <a:r>
              <a:rPr lang="en-US" sz="1600" b="0" dirty="0">
                <a:hlinkClick r:id="rId2"/>
              </a:rPr>
              <a:t>here</a:t>
            </a:r>
            <a:r>
              <a:rPr lang="en-US" sz="1600" b="0" dirty="0"/>
              <a:t>, with corresponding free online textbook.</a:t>
            </a:r>
          </a:p>
          <a:p>
            <a:endParaRPr 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53270-FC82-8F69-DD7E-DA9BB724AB36}"/>
              </a:ext>
            </a:extLst>
          </p:cNvPr>
          <p:cNvSpPr txBox="1"/>
          <p:nvPr/>
        </p:nvSpPr>
        <p:spPr>
          <a:xfrm>
            <a:off x="930729" y="832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1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What is data 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4A1C0-B85D-EC16-2E15-27A79BA60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85" y="868679"/>
            <a:ext cx="4695002" cy="4470763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252794" y="1151453"/>
            <a:ext cx="37252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management is the practice of creating, maintaining, documenting, and securing data.</a:t>
            </a:r>
          </a:p>
          <a:p>
            <a:pPr lvl="1" algn="ctr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It includes data cleaning, among many other tasks.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23104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does data cleaning involve?</a:t>
            </a:r>
          </a:p>
          <a:p>
            <a:r>
              <a:rPr lang="en-US" sz="3200" i="1" dirty="0"/>
              <a:t>Better question: what doesn’t it involve?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429870" y="1722953"/>
            <a:ext cx="722569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cleaning tasks depending on what types of data you’re working with and where you got them!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Identifying and addressing missing values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Fixing “weird” characters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Combining multiple datasets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Deduplicating lists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Identifying other discrepancies…</a:t>
            </a:r>
          </a:p>
        </p:txBody>
      </p:sp>
    </p:spTree>
    <p:extLst>
      <p:ext uri="{BB962C8B-B14F-4D97-AF65-F5344CB8AC3E}">
        <p14:creationId xmlns:p14="http://schemas.microsoft.com/office/powerpoint/2010/main" val="208370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Reading in a new dataset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9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Raw data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C95B8-19D2-E0BA-F47E-6ACC13CED8BF}"/>
              </a:ext>
            </a:extLst>
          </p:cNvPr>
          <p:cNvSpPr txBox="1"/>
          <p:nvPr/>
        </p:nvSpPr>
        <p:spPr>
          <a:xfrm>
            <a:off x="429870" y="1233096"/>
            <a:ext cx="80936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We’re going to talk about structured, flat files today, but there are many types of data that R can work with!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Excel: proprietary file format (Microsoft), but common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CSV: comma-separated values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TSV: tab-separated values</a:t>
            </a:r>
          </a:p>
        </p:txBody>
      </p:sp>
    </p:spTree>
    <p:extLst>
      <p:ext uri="{BB962C8B-B14F-4D97-AF65-F5344CB8AC3E}">
        <p14:creationId xmlns:p14="http://schemas.microsoft.com/office/powerpoint/2010/main" val="164810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 to 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72F1A-2C2C-E4C6-281C-3DCB683F3106}"/>
              </a:ext>
            </a:extLst>
          </p:cNvPr>
          <p:cNvSpPr txBox="1"/>
          <p:nvPr/>
        </p:nvSpPr>
        <p:spPr>
          <a:xfrm>
            <a:off x="429870" y="1233096"/>
            <a:ext cx="80936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Excel: </a:t>
            </a:r>
            <a:r>
              <a:rPr lang="en-US" sz="2600" dirty="0" err="1"/>
              <a:t>read_excel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CSV: </a:t>
            </a:r>
            <a:r>
              <a:rPr lang="en-US" sz="2600" dirty="0" err="1"/>
              <a:t>read.csv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TSV: </a:t>
            </a:r>
            <a:r>
              <a:rPr lang="en-US" sz="2600" dirty="0" err="1"/>
              <a:t>read.delim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b="1" dirty="0"/>
              <a:t>Example: </a:t>
            </a:r>
            <a:r>
              <a:rPr lang="en-US" sz="2600" dirty="0" err="1"/>
              <a:t>read.delim</a:t>
            </a:r>
            <a:r>
              <a:rPr lang="en-US" sz="2600" dirty="0"/>
              <a:t>("</a:t>
            </a:r>
            <a:r>
              <a:rPr lang="en-US" sz="2600" dirty="0" err="1"/>
              <a:t>countries.tsv</a:t>
            </a:r>
            <a:r>
              <a:rPr lang="en-US" sz="26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14774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 to 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72F1A-2C2C-E4C6-281C-3DCB683F3106}"/>
              </a:ext>
            </a:extLst>
          </p:cNvPr>
          <p:cNvSpPr txBox="1"/>
          <p:nvPr/>
        </p:nvSpPr>
        <p:spPr>
          <a:xfrm>
            <a:off x="429870" y="1233096"/>
            <a:ext cx="80936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Excel: </a:t>
            </a:r>
            <a:r>
              <a:rPr lang="en-US" sz="2600" dirty="0" err="1"/>
              <a:t>read_excel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CSV: </a:t>
            </a:r>
            <a:r>
              <a:rPr lang="en-US" sz="2600" dirty="0" err="1"/>
              <a:t>read.csv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TSV: </a:t>
            </a:r>
            <a:r>
              <a:rPr lang="en-US" sz="2600" dirty="0" err="1"/>
              <a:t>read.delim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b="1" dirty="0"/>
              <a:t>Example: </a:t>
            </a:r>
            <a:r>
              <a:rPr lang="en-US" sz="2600" dirty="0" err="1"/>
              <a:t>read.delim</a:t>
            </a:r>
            <a:r>
              <a:rPr lang="en-US" sz="2600" dirty="0"/>
              <a:t>("</a:t>
            </a:r>
            <a:r>
              <a:rPr lang="en-US" sz="2600" dirty="0" err="1"/>
              <a:t>countries.tsv</a:t>
            </a:r>
            <a:r>
              <a:rPr lang="en-US" sz="2600" dirty="0"/>
              <a:t>")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8599E9-F956-5E4F-A065-FCAEB4451BC8}"/>
              </a:ext>
            </a:extLst>
          </p:cNvPr>
          <p:cNvSpPr/>
          <p:nvPr/>
        </p:nvSpPr>
        <p:spPr>
          <a:xfrm>
            <a:off x="3216924" y="3197701"/>
            <a:ext cx="2498075" cy="949756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BC4C0-06BF-8F1B-61BE-054E00F3A3BB}"/>
              </a:ext>
            </a:extLst>
          </p:cNvPr>
          <p:cNvSpPr txBox="1"/>
          <p:nvPr/>
        </p:nvSpPr>
        <p:spPr>
          <a:xfrm>
            <a:off x="3729234" y="4274570"/>
            <a:ext cx="498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Let’s talk briefly about file paths…</a:t>
            </a:r>
          </a:p>
        </p:txBody>
      </p:sp>
    </p:spTree>
    <p:extLst>
      <p:ext uri="{BB962C8B-B14F-4D97-AF65-F5344CB8AC3E}">
        <p14:creationId xmlns:p14="http://schemas.microsoft.com/office/powerpoint/2010/main" val="734894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etown University OA">
      <a:dk1>
        <a:sysClr val="windowText" lastClr="000000"/>
      </a:dk1>
      <a:lt1>
        <a:sysClr val="window" lastClr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11761</TotalTime>
  <Words>436</Words>
  <Application>Microsoft Macintosh PowerPoint</Application>
  <PresentationFormat>On-screen Show (4:3)</PresentationFormat>
  <Paragraphs>92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55 Helvetica Roman</vt:lpstr>
      <vt:lpstr>Adobe Caslon Pro</vt:lpstr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Steph Eaneff</cp:lastModifiedBy>
  <cp:revision>257</cp:revision>
  <cp:lastPrinted>2018-07-26T19:34:42Z</cp:lastPrinted>
  <dcterms:created xsi:type="dcterms:W3CDTF">2012-07-27T14:34:45Z</dcterms:created>
  <dcterms:modified xsi:type="dcterms:W3CDTF">2023-05-05T21:10:27Z</dcterms:modified>
</cp:coreProperties>
</file>